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2" r:id="rId2"/>
    <p:sldId id="374" r:id="rId3"/>
    <p:sldId id="375" r:id="rId4"/>
    <p:sldId id="376" r:id="rId5"/>
    <p:sldId id="377" r:id="rId6"/>
    <p:sldId id="296" r:id="rId7"/>
    <p:sldId id="365" r:id="rId8"/>
    <p:sldId id="352" r:id="rId9"/>
    <p:sldId id="368" r:id="rId10"/>
    <p:sldId id="373" r:id="rId11"/>
    <p:sldId id="361" r:id="rId12"/>
    <p:sldId id="378" r:id="rId13"/>
    <p:sldId id="379" r:id="rId14"/>
    <p:sldId id="380" r:id="rId15"/>
    <p:sldId id="381" r:id="rId16"/>
    <p:sldId id="362" r:id="rId17"/>
    <p:sldId id="354" r:id="rId18"/>
    <p:sldId id="369" r:id="rId19"/>
    <p:sldId id="357" r:id="rId20"/>
    <p:sldId id="382" r:id="rId21"/>
    <p:sldId id="383" r:id="rId22"/>
    <p:sldId id="385" r:id="rId23"/>
  </p:sldIdLst>
  <p:sldSz cx="9144000" cy="6858000" type="screen4x3"/>
  <p:notesSz cx="7102475" cy="10233025"/>
  <p:embeddedFontLst>
    <p:embeddedFont>
      <p:font typeface="Arial Narrow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nstantia" panose="02030602050306030303" pitchFamily="18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24E9"/>
    <a:srgbClr val="FF0066"/>
    <a:srgbClr val="30D4DC"/>
    <a:srgbClr val="FFCC00"/>
    <a:srgbClr val="FFFFFF"/>
    <a:srgbClr val="CCFF66"/>
    <a:srgbClr val="33CC33"/>
    <a:srgbClr val="FFFF99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7163" autoAdjust="0"/>
  </p:normalViewPr>
  <p:slideViewPr>
    <p:cSldViewPr>
      <p:cViewPr>
        <p:scale>
          <a:sx n="90" d="100"/>
          <a:sy n="90" d="100"/>
        </p:scale>
        <p:origin x="-2280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236" cy="511570"/>
          </a:xfrm>
          <a:prstGeom prst="rect">
            <a:avLst/>
          </a:prstGeom>
        </p:spPr>
        <p:txBody>
          <a:bodyPr vert="horz" lIns="94645" tIns="47323" rIns="94645" bIns="473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2584" y="1"/>
            <a:ext cx="3078236" cy="511570"/>
          </a:xfrm>
          <a:prstGeom prst="rect">
            <a:avLst/>
          </a:prstGeom>
        </p:spPr>
        <p:txBody>
          <a:bodyPr vert="horz" lIns="94645" tIns="47323" rIns="94645" bIns="47323" rtlCol="0"/>
          <a:lstStyle>
            <a:lvl1pPr algn="r">
              <a:defRPr sz="1200"/>
            </a:lvl1pPr>
          </a:lstStyle>
          <a:p>
            <a:fld id="{6A2B32B6-C9B8-447B-9A2E-0DFB9299413C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19822"/>
            <a:ext cx="3078236" cy="511569"/>
          </a:xfrm>
          <a:prstGeom prst="rect">
            <a:avLst/>
          </a:prstGeom>
        </p:spPr>
        <p:txBody>
          <a:bodyPr vert="horz" lIns="94645" tIns="47323" rIns="94645" bIns="473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584" y="9719822"/>
            <a:ext cx="3078236" cy="511569"/>
          </a:xfrm>
          <a:prstGeom prst="rect">
            <a:avLst/>
          </a:prstGeom>
        </p:spPr>
        <p:txBody>
          <a:bodyPr vert="horz" lIns="94645" tIns="47323" rIns="94645" bIns="47323" rtlCol="0" anchor="b"/>
          <a:lstStyle>
            <a:lvl1pPr algn="r">
              <a:defRPr sz="1200"/>
            </a:lvl1pPr>
          </a:lstStyle>
          <a:p>
            <a:fld id="{025E11EF-B2CC-4698-B3CA-9AFFB5D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0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513" cy="512224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304" y="1"/>
            <a:ext cx="3078513" cy="512224"/>
          </a:xfrm>
          <a:prstGeom prst="rect">
            <a:avLst/>
          </a:prstGeom>
        </p:spPr>
        <p:txBody>
          <a:bodyPr vert="horz" lIns="94759" tIns="47379" rIns="94759" bIns="47379" rtlCol="0"/>
          <a:lstStyle>
            <a:lvl1pPr algn="r">
              <a:defRPr sz="1200"/>
            </a:lvl1pPr>
          </a:lstStyle>
          <a:p>
            <a:pPr>
              <a:defRPr/>
            </a:pPr>
            <a:fld id="{1A5BBE26-492E-4271-8FBA-07FAA34B5EB2}" type="datetimeFigureOut">
              <a:rPr lang="ru-RU"/>
              <a:pPr>
                <a:defRPr/>
              </a:pPr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79" rIns="94759" bIns="4737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17" y="4860403"/>
            <a:ext cx="5682643" cy="4605106"/>
          </a:xfrm>
          <a:prstGeom prst="rect">
            <a:avLst/>
          </a:prstGeom>
        </p:spPr>
        <p:txBody>
          <a:bodyPr vert="horz" lIns="94759" tIns="47379" rIns="94759" bIns="4737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19166"/>
            <a:ext cx="3078513" cy="512223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304" y="9719166"/>
            <a:ext cx="3078513" cy="512223"/>
          </a:xfrm>
          <a:prstGeom prst="rect">
            <a:avLst/>
          </a:prstGeom>
        </p:spPr>
        <p:txBody>
          <a:bodyPr vert="horz" lIns="94759" tIns="47379" rIns="94759" bIns="47379" rtlCol="0" anchor="b"/>
          <a:lstStyle>
            <a:lvl1pPr algn="r">
              <a:defRPr sz="1200"/>
            </a:lvl1pPr>
          </a:lstStyle>
          <a:p>
            <a:pPr>
              <a:defRPr/>
            </a:pPr>
            <a:fld id="{11385B95-7447-4E05-B715-F520D60D4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95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58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6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45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18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73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385B95-7447-4E05-B715-F520D60D412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6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5B3F8-DB45-4EC8-83EB-C9380FB8F47F}" type="datetime1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C2AA-84D3-42EE-9A86-AF99478F7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1192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C425-C48A-4363-A096-A01C780C34D3}" type="datetime1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5999-5121-45DD-8A18-D6CA3E7F9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8766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3FCB3-FDDB-4901-B454-663ECB49B153}" type="datetime1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13CD-D7B0-40A0-B436-D45BC1A49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0397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fld id="{BB3A4333-979E-4CD7-B14B-A84072350AFF}" type="datetime1">
              <a:rPr lang="ru-RU" smtClean="0"/>
              <a:t>24.08.2022</a:t>
            </a:fld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839CE0-D940-4B7D-AB6F-E2EBFAE57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4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FCE3-32FA-4DEA-82D1-CA59447D5226}" type="datetime1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C7DA-8AFD-4995-A63F-6BF5DE1C1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4234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96D6-3189-4FD2-8AC5-3174C07C7290}" type="datetime1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C06B-A955-4C7A-86A2-67250967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499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3C0A0-5121-4820-89D4-2EDD115E6DB6}" type="datetime1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946B-C01F-4607-AD8B-2E005ADC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309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64F9-DC3B-4395-8D3B-C004509E99E4}" type="datetime1">
              <a:rPr lang="ru-RU" smtClean="0"/>
              <a:t>24.08.2022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74D0-74A4-4DBC-B8BB-E48968C4A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6056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57B6-E564-478A-8C13-63832A1D49FF}" type="datetime1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46CF-5051-4EC9-9667-7919D5966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1114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3174-375D-4F2E-9E30-4900BCF58C61}" type="datetime1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2174-F88D-4C10-924D-0C6B74F7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1663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5F84-9E5D-4709-AE73-549DA0B09F34}" type="datetime1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CBBF-D6BD-485E-A074-1006058E2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3279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F5950-0427-4204-9F15-72E912FD6E09}" type="datetime1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3BA1-893D-4D29-9FCF-6FCE27ECC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1777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B9C82E-B74D-4432-9A2B-D6FE108163BD}" type="datetime1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71664F-6E43-4A41-94AB-9B409D6C7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6732588" y="6313488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августа 2022 года</a:t>
            </a:r>
            <a:endParaRPr lang="ru-RU" altLang="ru-RU" sz="1400" i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547664" y="1916832"/>
            <a:ext cx="7416949" cy="3167931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kern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правоприменительной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обязательных требований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сфере автомобильного транспорта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 2022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</p:txBody>
      </p:sp>
      <p:sp>
        <p:nvSpPr>
          <p:cNvPr id="10" name="Фигура, имеющая форму буквы L 9"/>
          <p:cNvSpPr/>
          <p:nvPr/>
        </p:nvSpPr>
        <p:spPr>
          <a:xfrm>
            <a:off x="5220072" y="548677"/>
            <a:ext cx="3744541" cy="2016225"/>
          </a:xfrm>
          <a:prstGeom prst="corner">
            <a:avLst>
              <a:gd name="adj1" fmla="val 54640"/>
              <a:gd name="adj2" fmla="val 112142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alt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Федеральная </a:t>
            </a:r>
            <a:endParaRPr lang="ru-RU" alt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Narrow" pitchFamily="34" charset="0"/>
            </a:endParaRPr>
          </a:p>
          <a:p>
            <a:r>
              <a:rPr lang="ru-RU" alt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служба по надзору </a:t>
            </a:r>
          </a:p>
          <a:p>
            <a:r>
              <a:rPr lang="ru-RU" alt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в </a:t>
            </a:r>
            <a:r>
              <a:rPr lang="ru-RU" alt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сфере транспорта</a:t>
            </a:r>
          </a:p>
          <a:p>
            <a:pPr lvl="0"/>
            <a:r>
              <a:rPr lang="ru-RU" alt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Северо-Восточное межрегиональное </a:t>
            </a:r>
            <a:r>
              <a:rPr lang="ru-RU" alt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Narrow" pitchFamily="34" charset="0"/>
              </a:rPr>
              <a:t>управление государственного автодорожного надзора </a:t>
            </a:r>
          </a:p>
        </p:txBody>
      </p:sp>
    </p:spTree>
    <p:extLst>
      <p:ext uri="{BB962C8B-B14F-4D97-AF65-F5344CB8AC3E}">
        <p14:creationId xmlns:p14="http://schemas.microsoft.com/office/powerpoint/2010/main" val="34085142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8" y="-377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84976" cy="432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Рейдовые осмотры транспортных средств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5"/>
            <a:ext cx="5005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056890"/>
              </p:ext>
            </p:extLst>
          </p:nvPr>
        </p:nvGraphicFramePr>
        <p:xfrm>
          <a:off x="395536" y="1844824"/>
          <a:ext cx="8352928" cy="4591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/>
                <a:gridCol w="792088"/>
                <a:gridCol w="1440160"/>
                <a:gridCol w="1224136"/>
                <a:gridCol w="1368152"/>
                <a:gridCol w="1008112"/>
              </a:tblGrid>
              <a:tr h="2057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 gridSpan="4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Северо-Восточного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МУГАДН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</a:tr>
              <a:tr h="617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проверенных транспортных средств (ТС): всего, ед.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1739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1562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4317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 нарушениями, ед.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656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7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нарушений, ед.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561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989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Составлено протоколов, ед.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233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4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Вынесено постановлений, ед.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459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7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штрафов, тыс. руб.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1118,0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1194,5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2388,5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648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4653136"/>
            <a:ext cx="8424936" cy="16561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622086"/>
            <a:ext cx="5472608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Пресечение нелегальных перевозок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пассажиров и иных лиц автобусами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40308"/>
            <a:ext cx="2736304" cy="25168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пассажиров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5481227"/>
            <a:ext cx="7128791" cy="914400"/>
          </a:xfrm>
          <a:prstGeom prst="rect">
            <a:avLst/>
          </a:prstGeom>
          <a:solidFill>
            <a:srgbClr val="30D4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субъектов, на регулярной основе перевозящих пассажиров без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 маршрута, под видом заказных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 rot="5400000" flipV="1">
            <a:off x="3580128" y="2376235"/>
            <a:ext cx="569348" cy="8898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535995" y="2536485"/>
            <a:ext cx="324037" cy="2948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63590" y="2640308"/>
            <a:ext cx="2810535" cy="25168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пассажиров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отсутствии договора обязательного страхования гражданской ответственности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перевозчика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углом вверх 3"/>
          <p:cNvSpPr/>
          <p:nvPr/>
        </p:nvSpPr>
        <p:spPr>
          <a:xfrm rot="5400000">
            <a:off x="5315786" y="2368763"/>
            <a:ext cx="580081" cy="91552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882608"/>
            <a:ext cx="6912768" cy="5301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ПРОВЕДЕНИЯ ПОСТОЯННОГО РЕЙДА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3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транс</a:t>
            </a:r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980728"/>
            <a:ext cx="7920880" cy="792088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Государственный контроль (надзор) за осуществлением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международных автомобильных перевозок и весогабаритный контроль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326807"/>
              </p:ext>
            </p:extLst>
          </p:nvPr>
        </p:nvGraphicFramePr>
        <p:xfrm>
          <a:off x="755579" y="1808638"/>
          <a:ext cx="7793902" cy="4691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69"/>
                <a:gridCol w="648072"/>
                <a:gridCol w="1224136"/>
                <a:gridCol w="1152128"/>
                <a:gridCol w="1368152"/>
                <a:gridCol w="953145"/>
              </a:tblGrid>
              <a:tr h="16931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 контроль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Северо-Восточного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МУГАДН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59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solidFill>
                      <a:srgbClr val="FFFF00"/>
                    </a:solidFill>
                  </a:tcPr>
                </a:tc>
              </a:tr>
              <a:tr h="50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Проверено транспортных средств, ед.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199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463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27602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28264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50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проверенных транспортных средств с выявленными нарушениями, ед.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94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319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3861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4274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338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нарушений, ед.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101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577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7541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8219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50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вынесенных постановлений, ед.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103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493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4075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4671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50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штрафов, тыс. руб.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718,3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2605,9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23486,6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26810,8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507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взысканных штрафов, тыс.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3724" marR="6372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586,2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2160,0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19298,8</a:t>
                      </a: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22045,0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7125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10364" y="1001592"/>
            <a:ext cx="8723802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Контроль весогабаритных параметров транспортных средств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873031"/>
              </p:ext>
            </p:extLst>
          </p:nvPr>
        </p:nvGraphicFramePr>
        <p:xfrm>
          <a:off x="485292" y="1607171"/>
          <a:ext cx="8695220" cy="410598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38636"/>
                <a:gridCol w="504056"/>
                <a:gridCol w="1152128"/>
                <a:gridCol w="1162917"/>
                <a:gridCol w="1285355"/>
                <a:gridCol w="1152128"/>
              </a:tblGrid>
              <a:tr h="1967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 gridSpan="4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Северо-Восточного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МУГАДН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0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</a:tr>
              <a:tr h="787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грузовых ТС, проверенных инспекторами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Ространснадзора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(контрольное взвешивание) на СПВК и ПКП, 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1366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1724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3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вынесенных постановлений, 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3405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штрафов,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16632,4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12376,5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2263,7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31272,6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взысканных штрафов, тыс. руб.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4168" marR="64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8855,0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5344,5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2950,3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17149,8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475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1099592"/>
            <a:ext cx="8334573" cy="745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890" marR="5715" algn="ctr">
              <a:spcAft>
                <a:spcPts val="0"/>
              </a:spcAft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ea typeface="Times New Roman"/>
              </a:rPr>
              <a:t>Государственный надзор за обеспечением сохранности автомобильных дорог федерального значения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ea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886501"/>
              </p:ext>
            </p:extLst>
          </p:nvPr>
        </p:nvGraphicFramePr>
        <p:xfrm>
          <a:off x="558110" y="1916832"/>
          <a:ext cx="8334572" cy="426211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581842"/>
                <a:gridCol w="648072"/>
                <a:gridCol w="1149650"/>
                <a:gridCol w="1154606"/>
                <a:gridCol w="1008112"/>
                <a:gridCol w="792290"/>
              </a:tblGrid>
              <a:tr h="1518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</a:t>
                      </a:r>
                      <a:r>
                        <a:rPr lang="ru-RU" sz="1200" dirty="0" smtClean="0">
                          <a:effectLst/>
                        </a:rPr>
                        <a:t>показателя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период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Подразделения Северо-Восточного МУГАДН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6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 anchor="ctr"/>
                </a:tc>
              </a:tr>
              <a:tr h="37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 на поднадзорной территории автомобильных дорог федерального значения, км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 </a:t>
                      </a:r>
                      <a:r>
                        <a:rPr lang="ru-RU" sz="1200" dirty="0">
                          <a:effectLst/>
                        </a:rPr>
                        <a:t>мес. </a:t>
                      </a:r>
                      <a:r>
                        <a:rPr lang="ru-RU" sz="1200" dirty="0" smtClean="0">
                          <a:effectLst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1046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925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3563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 протяженность обследованных участков автомобильных дорог федерального значения (с учетом повторных обследований)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 </a:t>
                      </a:r>
                      <a:r>
                        <a:rPr lang="ru-RU" sz="1200" dirty="0">
                          <a:effectLst/>
                        </a:rPr>
                        <a:t>мес. </a:t>
                      </a:r>
                      <a:r>
                        <a:rPr lang="ru-RU" sz="1200" dirty="0" smtClean="0">
                          <a:effectLst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2073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1046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1318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4437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2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Выявлено нарушений в результате проведенных обследований автомобильных дорог федерального значения,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 </a:t>
                      </a:r>
                      <a:r>
                        <a:rPr lang="ru-RU" sz="1200" dirty="0">
                          <a:effectLst/>
                        </a:rPr>
                        <a:t>мес. </a:t>
                      </a:r>
                      <a:r>
                        <a:rPr lang="ru-RU" sz="1200" dirty="0" smtClean="0">
                          <a:effectLst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252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Вынесено постановлений, ед.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 </a:t>
                      </a:r>
                      <a:r>
                        <a:rPr lang="ru-RU" sz="1200" dirty="0">
                          <a:effectLst/>
                        </a:rPr>
                        <a:t>мес. </a:t>
                      </a:r>
                      <a:r>
                        <a:rPr lang="ru-RU" sz="1200" dirty="0" smtClean="0">
                          <a:effectLst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Сумма наложенных штрафов, 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 </a:t>
                      </a:r>
                      <a:r>
                        <a:rPr lang="ru-RU" sz="1200" dirty="0">
                          <a:effectLst/>
                        </a:rPr>
                        <a:t>мес. </a:t>
                      </a:r>
                      <a:r>
                        <a:rPr lang="ru-RU" sz="1200" dirty="0" smtClean="0">
                          <a:effectLst/>
                        </a:rPr>
                        <a:t>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1150,0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1430,0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2365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08"/>
            <a:ext cx="92515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6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вал 6"/>
          <p:cNvSpPr/>
          <p:nvPr/>
        </p:nvSpPr>
        <p:spPr>
          <a:xfrm>
            <a:off x="611560" y="892175"/>
            <a:ext cx="81369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 algn="ctr">
              <a:lnSpc>
                <a:spcPts val="1705"/>
              </a:lnSpc>
              <a:spcBef>
                <a:spcPts val="1200"/>
              </a:spcBef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Calibri"/>
              </a:rPr>
              <a:t>Лицензионно-разрешительная деятельность</a:t>
            </a:r>
            <a:endParaRPr lang="ru-RU" sz="1600" dirty="0">
              <a:ea typeface="Calibri"/>
              <a:cs typeface="Calibri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99287"/>
              </p:ext>
            </p:extLst>
          </p:nvPr>
        </p:nvGraphicFramePr>
        <p:xfrm>
          <a:off x="323529" y="2060850"/>
          <a:ext cx="8550596" cy="4402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2988"/>
                <a:gridCol w="1422817"/>
                <a:gridCol w="1423731"/>
                <a:gridCol w="1293222"/>
                <a:gridCol w="1077838"/>
              </a:tblGrid>
              <a:tr h="280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Подразделения Северо-Восточного МУГАДН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</a:rPr>
                        <a:t>6 месяцев 2022</a:t>
                      </a: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 ИТОГО: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400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выданных (переоформленных) документов, всего: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122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Лицензии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122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удостоверения допуска к </a:t>
                      </a:r>
                      <a:r>
                        <a:rPr lang="ru-RU" sz="1000" dirty="0" smtClean="0">
                          <a:effectLst/>
                        </a:rPr>
                        <a:t>МАП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83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122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разрешения на перевозку </a:t>
                      </a:r>
                      <a:r>
                        <a:rPr lang="ru-RU" sz="1000" dirty="0" smtClean="0">
                          <a:effectLst/>
                        </a:rPr>
                        <a:t>ОГ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696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122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карточки допуска к </a:t>
                      </a:r>
                      <a:r>
                        <a:rPr lang="ru-RU" sz="1000" dirty="0" smtClean="0">
                          <a:effectLst/>
                        </a:rPr>
                        <a:t>МАП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136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453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122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учтенных уведомлений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122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ДОПОГ свидетельства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82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284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5281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свидетельства о профессиональной подготовке консультантов по вопросам ОГ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7053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удостоверения об утверждении курсов подготовки водителей автотранспортных средств, перевозящие опасные грузы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558" marR="56558" marT="785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880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54528" y="-17140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5" y="116632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64704"/>
            <a:ext cx="9324528" cy="59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671993882"/>
              </p:ext>
            </p:extLst>
          </p:nvPr>
        </p:nvGraphicFramePr>
        <p:xfrm>
          <a:off x="-11125744" y="116632"/>
          <a:ext cx="11019216" cy="659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121612"/>
              </p:ext>
            </p:extLst>
          </p:nvPr>
        </p:nvGraphicFramePr>
        <p:xfrm>
          <a:off x="-186343" y="980728"/>
          <a:ext cx="9217024" cy="55782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84576"/>
                <a:gridCol w="216024"/>
                <a:gridCol w="3816424"/>
              </a:tblGrid>
              <a:tr h="55782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пресечение нелегальных перевозок пассажиров и иных лиц автобусами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979712" y="892175"/>
            <a:ext cx="5112567" cy="20830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Профилактика и предупреждение аварийности </a:t>
            </a:r>
            <a:r>
              <a:rPr lang="ru-RU" sz="2400" b="1" dirty="0" smtClean="0">
                <a:solidFill>
                  <a:schemeClr val="tx1"/>
                </a:solidFill>
              </a:rPr>
              <a:t>при </a:t>
            </a:r>
            <a:r>
              <a:rPr lang="ru-RU" sz="2400" b="1" dirty="0">
                <a:solidFill>
                  <a:schemeClr val="tx1"/>
                </a:solidFill>
              </a:rPr>
              <a:t>осуществлении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деятельности </a:t>
            </a:r>
            <a:r>
              <a:rPr lang="ru-RU" sz="2400" b="1" dirty="0">
                <a:solidFill>
                  <a:schemeClr val="tx1"/>
                </a:solidFill>
              </a:rPr>
              <a:t>по перевозкам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пассажиров и иных лиц </a:t>
            </a:r>
            <a:r>
              <a:rPr lang="ru-RU" sz="2400" b="1" dirty="0" smtClean="0">
                <a:solidFill>
                  <a:schemeClr val="tx1"/>
                </a:solidFill>
              </a:rPr>
              <a:t>автобусами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140" y="3501008"/>
            <a:ext cx="3888432" cy="2376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анализ аварийности и мониторинг ситуации в сфере </a:t>
            </a:r>
            <a:r>
              <a:rPr lang="ru-RU" sz="2000" b="1" dirty="0" smtClean="0">
                <a:solidFill>
                  <a:schemeClr val="tx1"/>
                </a:solidFill>
              </a:rPr>
              <a:t>автомобильного </a:t>
            </a:r>
            <a:r>
              <a:rPr lang="ru-RU" sz="2000" b="1" dirty="0">
                <a:solidFill>
                  <a:schemeClr val="tx1"/>
                </a:solidFill>
              </a:rPr>
              <a:t>транспорта </a:t>
            </a:r>
            <a:r>
              <a:rPr lang="ru-RU" sz="2000" b="1" dirty="0" smtClean="0">
                <a:solidFill>
                  <a:schemeClr val="tx1"/>
                </a:solidFill>
              </a:rPr>
              <a:t>в Территориальных подразделениях Управления  </a:t>
            </a:r>
            <a:r>
              <a:rPr lang="ru-RU" sz="2000" b="1" dirty="0">
                <a:solidFill>
                  <a:schemeClr val="tx1"/>
                </a:solidFill>
              </a:rPr>
              <a:t>Новгородской , </a:t>
            </a:r>
            <a:r>
              <a:rPr lang="ru-RU" sz="2000" b="1" dirty="0" smtClean="0">
                <a:solidFill>
                  <a:schemeClr val="tx1"/>
                </a:solidFill>
              </a:rPr>
              <a:t>Вологодской, </a:t>
            </a:r>
            <a:r>
              <a:rPr lang="ru-RU" sz="2000" b="1" dirty="0">
                <a:solidFill>
                  <a:schemeClr val="tx1"/>
                </a:solidFill>
              </a:rPr>
              <a:t>Псковской </a:t>
            </a:r>
            <a:r>
              <a:rPr lang="ru-RU" sz="2000" b="1" dirty="0" smtClean="0">
                <a:solidFill>
                  <a:schemeClr val="tx1"/>
                </a:solidFill>
              </a:rPr>
              <a:t>областях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3501008"/>
            <a:ext cx="3821683" cy="23762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плановые и внеплановые проверки субъектов транспортного комплекса и плановые рейдовые осмотры транспортных средств на линии</a:t>
            </a:r>
          </a:p>
        </p:txBody>
      </p:sp>
      <p:sp>
        <p:nvSpPr>
          <p:cNvPr id="14" name="Стрелка углом вверх 13"/>
          <p:cNvSpPr/>
          <p:nvPr/>
        </p:nvSpPr>
        <p:spPr>
          <a:xfrm rot="10800000">
            <a:off x="1129320" y="1920389"/>
            <a:ext cx="850392" cy="1580617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8" y="1905834"/>
            <a:ext cx="86409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167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5" y="-108381"/>
            <a:ext cx="9144000" cy="677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3196186" y="266386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тран</a:t>
            </a:r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спорта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43" y="4293096"/>
            <a:ext cx="3945784" cy="237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825" y="4293096"/>
            <a:ext cx="4273315" cy="237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0246" y="822103"/>
            <a:ext cx="8550597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Аварийность на лицензируемом транспорте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8648" y="1556792"/>
            <a:ext cx="8550597" cy="252028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По вине лицензиатов за </a:t>
            </a:r>
            <a:r>
              <a:rPr lang="ru-RU" sz="2000" b="1" dirty="0" smtClean="0">
                <a:solidFill>
                  <a:schemeClr val="tx1"/>
                </a:solidFill>
              </a:rPr>
              <a:t>6 </a:t>
            </a:r>
            <a:r>
              <a:rPr lang="ru-RU" sz="2000" b="1" dirty="0">
                <a:solidFill>
                  <a:schemeClr val="tx1"/>
                </a:solidFill>
              </a:rPr>
              <a:t>месяцев </a:t>
            </a:r>
            <a:r>
              <a:rPr lang="ru-RU" sz="2000" b="1" dirty="0" smtClean="0">
                <a:solidFill>
                  <a:schemeClr val="tx1"/>
                </a:solidFill>
              </a:rPr>
              <a:t>2022 </a:t>
            </a:r>
            <a:r>
              <a:rPr lang="ru-RU" sz="2000" b="1" dirty="0">
                <a:solidFill>
                  <a:schemeClr val="tx1"/>
                </a:solidFill>
              </a:rPr>
              <a:t>года </a:t>
            </a:r>
            <a:r>
              <a:rPr lang="ru-RU" sz="2000" b="1" dirty="0" smtClean="0">
                <a:solidFill>
                  <a:schemeClr val="tx1"/>
                </a:solidFill>
              </a:rPr>
              <a:t> на подконтрольных Управлению  территориях зарегистрировано - 14 </a:t>
            </a:r>
            <a:r>
              <a:rPr lang="ru-RU" sz="2000" b="1" dirty="0">
                <a:solidFill>
                  <a:schemeClr val="tx1"/>
                </a:solidFill>
              </a:rPr>
              <a:t>ДТП, в которых </a:t>
            </a:r>
            <a:r>
              <a:rPr lang="ru-RU" sz="2000" b="1" dirty="0" smtClean="0">
                <a:solidFill>
                  <a:schemeClr val="tx1"/>
                </a:solidFill>
              </a:rPr>
              <a:t> - 1 человек погиб </a:t>
            </a:r>
            <a:r>
              <a:rPr lang="ru-RU" sz="2000" b="1" dirty="0">
                <a:solidFill>
                  <a:schemeClr val="tx1"/>
                </a:solidFill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</a:rPr>
              <a:t>пострадало - 14 человек.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В сравнении с АППГ- </a:t>
            </a:r>
            <a:r>
              <a:rPr lang="ru-RU" sz="2000" b="1" dirty="0" smtClean="0">
                <a:solidFill>
                  <a:schemeClr val="tx1"/>
                </a:solidFill>
              </a:rPr>
              <a:t>2021 </a:t>
            </a:r>
            <a:r>
              <a:rPr lang="ru-RU" sz="2000" b="1" dirty="0">
                <a:solidFill>
                  <a:schemeClr val="tx1"/>
                </a:solidFill>
              </a:rPr>
              <a:t>года   </a:t>
            </a:r>
            <a:r>
              <a:rPr lang="ru-RU" sz="2000" b="1" dirty="0" smtClean="0">
                <a:solidFill>
                  <a:schemeClr val="tx1"/>
                </a:solidFill>
              </a:rPr>
              <a:t>показателей </a:t>
            </a:r>
            <a:r>
              <a:rPr lang="ru-RU" sz="2000" b="1" dirty="0">
                <a:solidFill>
                  <a:schemeClr val="tx1"/>
                </a:solidFill>
              </a:rPr>
              <a:t>аварийности составляет</a:t>
            </a:r>
            <a:r>
              <a:rPr lang="ru-RU" sz="2000" b="1" dirty="0" smtClean="0">
                <a:solidFill>
                  <a:schemeClr val="tx1"/>
                </a:solidFill>
              </a:rPr>
              <a:t>: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- по количеству ДТП –  </a:t>
            </a:r>
            <a:r>
              <a:rPr lang="ru-RU" sz="2000" b="1" dirty="0" smtClean="0">
                <a:solidFill>
                  <a:schemeClr val="tx1"/>
                </a:solidFill>
              </a:rPr>
              <a:t>11  рост (+3);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- по количеству пострадавших – </a:t>
            </a:r>
            <a:r>
              <a:rPr lang="ru-RU" sz="2000" b="1" dirty="0" smtClean="0">
                <a:solidFill>
                  <a:schemeClr val="tx1"/>
                </a:solidFill>
              </a:rPr>
              <a:t>18 снижение (-4);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 - по количеству </a:t>
            </a:r>
            <a:r>
              <a:rPr lang="ru-RU" sz="2000" b="1" dirty="0">
                <a:solidFill>
                  <a:schemeClr val="tx1"/>
                </a:solidFill>
              </a:rPr>
              <a:t>погибших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</a:rPr>
              <a:t>0  рост (+1).</a:t>
            </a:r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 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1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7" y="836712"/>
            <a:ext cx="864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Основные нарушения, </a:t>
            </a:r>
            <a:r>
              <a:rPr lang="ru-RU" sz="2000" b="1" dirty="0" smtClean="0">
                <a:solidFill>
                  <a:srgbClr val="FF0000"/>
                </a:solidFill>
              </a:rPr>
              <a:t>выявляемые при </a:t>
            </a:r>
            <a:r>
              <a:rPr lang="ru-RU" sz="2000" b="1" dirty="0">
                <a:solidFill>
                  <a:srgbClr val="FF0000"/>
                </a:solidFill>
              </a:rPr>
              <a:t>проведении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п</a:t>
            </a:r>
            <a:r>
              <a:rPr lang="ru-RU" sz="2000" b="1" dirty="0" smtClean="0">
                <a:solidFill>
                  <a:srgbClr val="FF0000"/>
                </a:solidFill>
              </a:rPr>
              <a:t>остоянного рейда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27" y="1660192"/>
            <a:ext cx="8550597" cy="48651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</a:pPr>
            <a:r>
              <a:rPr lang="ru-RU" b="1" dirty="0" smtClean="0"/>
              <a:t>- высадка </a:t>
            </a:r>
            <a:r>
              <a:rPr lang="ru-RU" b="1" dirty="0"/>
              <a:t>и посадка пассажиров в неустановленных местах </a:t>
            </a:r>
            <a:endParaRPr lang="ru-RU" b="1" dirty="0" smtClean="0"/>
          </a:p>
          <a:p>
            <a:pPr>
              <a:lnSpc>
                <a:spcPct val="114000"/>
              </a:lnSpc>
            </a:pPr>
            <a:r>
              <a:rPr lang="ru-RU" b="1" dirty="0" smtClean="0"/>
              <a:t>- </a:t>
            </a:r>
            <a:r>
              <a:rPr lang="ru-RU" b="1" dirty="0"/>
              <a:t>нарушения в оформлении путевых </a:t>
            </a:r>
            <a:r>
              <a:rPr lang="ru-RU" b="1" dirty="0" smtClean="0"/>
              <a:t>листов;</a:t>
            </a:r>
            <a:endParaRPr lang="ru-RU" b="1" dirty="0"/>
          </a:p>
          <a:p>
            <a:pPr>
              <a:lnSpc>
                <a:spcPct val="114000"/>
              </a:lnSpc>
            </a:pPr>
            <a:r>
              <a:rPr lang="ru-RU" b="1" dirty="0" smtClean="0"/>
              <a:t>- нарушения </a:t>
            </a:r>
            <a:r>
              <a:rPr lang="ru-RU" b="1" dirty="0"/>
              <a:t>правил </a:t>
            </a:r>
            <a:r>
              <a:rPr lang="ru-RU" b="1" dirty="0" smtClean="0"/>
              <a:t>эксплуатации, </a:t>
            </a:r>
            <a:r>
              <a:rPr lang="ru-RU" b="1" dirty="0"/>
              <a:t>либо отсутствие </a:t>
            </a:r>
            <a:r>
              <a:rPr lang="ru-RU" b="1" dirty="0" err="1" smtClean="0"/>
              <a:t>тахографов</a:t>
            </a:r>
            <a:r>
              <a:rPr lang="ru-RU" b="1" dirty="0"/>
              <a:t>;</a:t>
            </a:r>
            <a:endParaRPr lang="ru-RU" b="1" dirty="0" smtClean="0"/>
          </a:p>
          <a:p>
            <a:pPr>
              <a:lnSpc>
                <a:spcPct val="114000"/>
              </a:lnSpc>
            </a:pPr>
            <a:r>
              <a:rPr lang="ru-RU" b="1" dirty="0" smtClean="0"/>
              <a:t>- выпуск </a:t>
            </a:r>
            <a:r>
              <a:rPr lang="ru-RU" b="1" dirty="0"/>
              <a:t>на линию транспортных средств с </a:t>
            </a:r>
            <a:r>
              <a:rPr lang="ru-RU" b="1" dirty="0" smtClean="0"/>
              <a:t>неисправностями</a:t>
            </a:r>
            <a:r>
              <a:rPr lang="ru-RU" b="1" dirty="0"/>
              <a:t>, при которых </a:t>
            </a:r>
            <a:r>
              <a:rPr lang="ru-RU" b="1" dirty="0" smtClean="0"/>
              <a:t>эксплуатация ТС запрещена</a:t>
            </a:r>
            <a:r>
              <a:rPr lang="ru-RU" b="1" dirty="0"/>
              <a:t>; </a:t>
            </a:r>
            <a:endParaRPr lang="ru-RU" b="1" dirty="0" smtClean="0"/>
          </a:p>
          <a:p>
            <a:pPr algn="just">
              <a:lnSpc>
                <a:spcPct val="114000"/>
              </a:lnSpc>
            </a:pPr>
            <a:r>
              <a:rPr lang="ru-RU" b="1" dirty="0" smtClean="0"/>
              <a:t>- </a:t>
            </a:r>
            <a:r>
              <a:rPr lang="ru-RU" b="1" dirty="0"/>
              <a:t>о</a:t>
            </a:r>
            <a:r>
              <a:rPr lang="ru-RU" b="1" dirty="0" smtClean="0"/>
              <a:t>тсутствие лицензии на перевозку пассажиров и иных лиц автобусами;</a:t>
            </a:r>
            <a:endParaRPr lang="ru-RU" b="1" dirty="0"/>
          </a:p>
          <a:p>
            <a:pPr>
              <a:lnSpc>
                <a:spcPct val="114000"/>
              </a:lnSpc>
            </a:pPr>
            <a:r>
              <a:rPr lang="ru-RU" b="1" dirty="0"/>
              <a:t>- отсутствие в пассажирских транспортных средствах </a:t>
            </a:r>
            <a:r>
              <a:rPr lang="ru-RU" b="1" dirty="0" smtClean="0"/>
              <a:t>информации для инвалидов;</a:t>
            </a:r>
            <a:endParaRPr lang="ru-RU" b="1" dirty="0"/>
          </a:p>
          <a:p>
            <a:pPr>
              <a:lnSpc>
                <a:spcPct val="114000"/>
              </a:lnSpc>
            </a:pPr>
            <a:r>
              <a:rPr lang="ru-RU" b="1" dirty="0"/>
              <a:t>- нарушение требований </a:t>
            </a:r>
            <a:r>
              <a:rPr lang="ru-RU" b="1" dirty="0" smtClean="0"/>
              <a:t>к проведению </a:t>
            </a:r>
            <a:r>
              <a:rPr lang="ru-RU" b="1" dirty="0" err="1" smtClean="0"/>
              <a:t>предрейсовых</a:t>
            </a:r>
            <a:r>
              <a:rPr lang="ru-RU" b="1" dirty="0" smtClean="0"/>
              <a:t> (</a:t>
            </a:r>
            <a:r>
              <a:rPr lang="ru-RU" b="1" dirty="0" err="1" smtClean="0"/>
              <a:t>предсменных</a:t>
            </a:r>
            <a:r>
              <a:rPr lang="ru-RU" b="1" dirty="0" smtClean="0"/>
              <a:t>) медосмотров водителей;</a:t>
            </a:r>
            <a:endParaRPr lang="ru-RU" b="1" dirty="0"/>
          </a:p>
          <a:p>
            <a:pPr>
              <a:lnSpc>
                <a:spcPct val="114000"/>
              </a:lnSpc>
            </a:pPr>
            <a:r>
              <a:rPr lang="ru-RU" b="1" dirty="0" smtClean="0"/>
              <a:t>- отсутствие </a:t>
            </a:r>
            <a:r>
              <a:rPr lang="ru-RU" b="1" dirty="0"/>
              <a:t>в салоне информации об обязательном </a:t>
            </a:r>
            <a:r>
              <a:rPr lang="ru-RU" b="1" dirty="0" smtClean="0"/>
              <a:t>страховании гражданской ответственности </a:t>
            </a:r>
            <a:r>
              <a:rPr lang="ru-RU" b="1" dirty="0"/>
              <a:t>перевозчика </a:t>
            </a:r>
            <a:r>
              <a:rPr lang="ru-RU" b="1" dirty="0" smtClean="0"/>
              <a:t>;</a:t>
            </a:r>
          </a:p>
          <a:p>
            <a:pPr>
              <a:lnSpc>
                <a:spcPct val="114000"/>
              </a:lnSpc>
            </a:pPr>
            <a:r>
              <a:rPr lang="ru-RU" b="1" dirty="0" smtClean="0"/>
              <a:t>- </a:t>
            </a:r>
            <a:r>
              <a:rPr lang="ru-RU" b="1" dirty="0"/>
              <a:t>отсутствие </a:t>
            </a:r>
            <a:r>
              <a:rPr lang="ru-RU" b="1" dirty="0" smtClean="0"/>
              <a:t>карт маршрута </a:t>
            </a:r>
            <a:r>
              <a:rPr lang="ru-RU" b="1" dirty="0"/>
              <a:t>у водителей автобусов либо предъявление в качестве их </a:t>
            </a:r>
            <a:r>
              <a:rPr lang="ru-RU" b="1" dirty="0" smtClean="0"/>
              <a:t>ксерокопии.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1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86039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Основные нарушения, выявляемые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при </a:t>
            </a:r>
            <a:r>
              <a:rPr lang="ru-RU" sz="2400" b="1" dirty="0">
                <a:solidFill>
                  <a:srgbClr val="FF0000"/>
                </a:solidFill>
              </a:rPr>
              <a:t>проведении </a:t>
            </a:r>
            <a:r>
              <a:rPr lang="ru-RU" sz="2400" b="1" dirty="0" smtClean="0">
                <a:solidFill>
                  <a:srgbClr val="FF0000"/>
                </a:solidFill>
              </a:rPr>
              <a:t>проверок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7" y="1660193"/>
            <a:ext cx="8550597" cy="464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4000"/>
              </a:lnSpc>
            </a:pPr>
            <a:r>
              <a:rPr lang="ru-RU" sz="2000" b="1" dirty="0" smtClean="0"/>
              <a:t>- нарушения </a:t>
            </a:r>
            <a:r>
              <a:rPr lang="ru-RU" sz="2000" b="1" dirty="0"/>
              <a:t>правил </a:t>
            </a:r>
            <a:r>
              <a:rPr lang="ru-RU" sz="2000" b="1" dirty="0" smtClean="0"/>
              <a:t>использования</a:t>
            </a:r>
            <a:r>
              <a:rPr lang="ru-RU" sz="2000" b="1" dirty="0"/>
              <a:t>, обслуживания и контроля работы </a:t>
            </a:r>
            <a:r>
              <a:rPr lang="ru-RU" sz="2000" b="1" dirty="0" err="1"/>
              <a:t>тахографов</a:t>
            </a:r>
            <a:r>
              <a:rPr lang="ru-RU" sz="2000" b="1" dirty="0"/>
              <a:t>;</a:t>
            </a:r>
          </a:p>
          <a:p>
            <a:pPr algn="just">
              <a:lnSpc>
                <a:spcPct val="114000"/>
              </a:lnSpc>
            </a:pPr>
            <a:r>
              <a:rPr lang="ru-RU" sz="2000" b="1" dirty="0" smtClean="0"/>
              <a:t>- нарушения </a:t>
            </a:r>
            <a:r>
              <a:rPr lang="ru-RU" sz="2000" b="1" dirty="0"/>
              <a:t>в оформлении путевых </a:t>
            </a:r>
            <a:r>
              <a:rPr lang="ru-RU" sz="2000" b="1" dirty="0" smtClean="0"/>
              <a:t>листов;</a:t>
            </a:r>
          </a:p>
          <a:p>
            <a:pPr algn="just">
              <a:lnSpc>
                <a:spcPct val="114000"/>
              </a:lnSpc>
            </a:pPr>
            <a:r>
              <a:rPr lang="ru-RU" sz="2000" b="1" dirty="0" smtClean="0"/>
              <a:t>- привлечение </a:t>
            </a:r>
            <a:r>
              <a:rPr lang="ru-RU" sz="2000" b="1" dirty="0"/>
              <a:t>к работе в качестве ответственного за БДД </a:t>
            </a:r>
            <a:r>
              <a:rPr lang="ru-RU" sz="2000" b="1" dirty="0" smtClean="0"/>
              <a:t>не аттестованного </a:t>
            </a:r>
            <a:r>
              <a:rPr lang="ru-RU" sz="2000" b="1" dirty="0"/>
              <a:t>должностного </a:t>
            </a:r>
            <a:r>
              <a:rPr lang="ru-RU" sz="2000" b="1" dirty="0" smtClean="0"/>
              <a:t>лица;</a:t>
            </a:r>
          </a:p>
          <a:p>
            <a:pPr algn="just">
              <a:lnSpc>
                <a:spcPct val="114000"/>
              </a:lnSpc>
            </a:pPr>
            <a:r>
              <a:rPr lang="ru-RU" sz="2000" b="1" dirty="0" smtClean="0"/>
              <a:t>- нарушения </a:t>
            </a:r>
            <a:r>
              <a:rPr lang="ru-RU" sz="2000" b="1" dirty="0"/>
              <a:t>в организации и проведении технического </a:t>
            </a:r>
            <a:r>
              <a:rPr lang="ru-RU" sz="2000" b="1" dirty="0" smtClean="0"/>
              <a:t>обслуживания </a:t>
            </a:r>
            <a:r>
              <a:rPr lang="ru-RU" sz="2000" b="1" dirty="0"/>
              <a:t>автобусов</a:t>
            </a:r>
            <a:r>
              <a:rPr lang="ru-RU" sz="2000" b="1" dirty="0" smtClean="0"/>
              <a:t>;</a:t>
            </a:r>
          </a:p>
          <a:p>
            <a:pPr algn="just">
              <a:lnSpc>
                <a:spcPct val="114000"/>
              </a:lnSpc>
            </a:pPr>
            <a:r>
              <a:rPr lang="ru-RU" sz="2000" b="1" dirty="0" smtClean="0"/>
              <a:t>- нарушения в проведении обязательного </a:t>
            </a:r>
            <a:r>
              <a:rPr lang="ru-RU" sz="2000" b="1" dirty="0" err="1" smtClean="0"/>
              <a:t>предрейсового</a:t>
            </a:r>
            <a:r>
              <a:rPr lang="ru-RU" sz="2000" b="1" dirty="0" smtClean="0"/>
              <a:t> контроля технического состояния транспортных средств;</a:t>
            </a:r>
            <a:endParaRPr lang="ru-RU" sz="2000" b="1" dirty="0"/>
          </a:p>
          <a:p>
            <a:pPr algn="just">
              <a:lnSpc>
                <a:spcPct val="114000"/>
              </a:lnSpc>
            </a:pPr>
            <a:r>
              <a:rPr lang="ru-RU" sz="2000" b="1" dirty="0"/>
              <a:t>- нарушения в организации и проведении </a:t>
            </a:r>
            <a:r>
              <a:rPr lang="ru-RU" sz="2000" b="1" dirty="0" err="1" smtClean="0"/>
              <a:t>предрейсового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предсменного</a:t>
            </a:r>
            <a:r>
              <a:rPr lang="ru-RU" sz="2000" b="1" dirty="0" smtClean="0"/>
              <a:t>) </a:t>
            </a:r>
            <a:r>
              <a:rPr lang="ru-RU" sz="2000" b="1" dirty="0"/>
              <a:t>и </a:t>
            </a:r>
            <a:r>
              <a:rPr lang="ru-RU" sz="2000" b="1" dirty="0" err="1" smtClean="0"/>
              <a:t>послерейсового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послесменного</a:t>
            </a:r>
            <a:r>
              <a:rPr lang="ru-RU" sz="2000" b="1" dirty="0" smtClean="0"/>
              <a:t>) </a:t>
            </a:r>
            <a:r>
              <a:rPr lang="ru-RU" sz="2000" b="1" dirty="0"/>
              <a:t>медосмотра </a:t>
            </a:r>
            <a:r>
              <a:rPr lang="ru-RU" sz="2000" b="1" dirty="0" smtClean="0"/>
              <a:t>водителей;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9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182171"/>
              </p:ext>
            </p:extLst>
          </p:nvPr>
        </p:nvGraphicFramePr>
        <p:xfrm>
          <a:off x="297712" y="1052736"/>
          <a:ext cx="8580474" cy="5656408"/>
        </p:xfrm>
        <a:graphic>
          <a:graphicData uri="http://schemas.openxmlformats.org/drawingml/2006/table">
            <a:tbl>
              <a:tblPr/>
              <a:tblGrid>
                <a:gridCol w="8580474"/>
              </a:tblGrid>
              <a:tr h="56564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положения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/>
                          <a:ea typeface="Calibri"/>
                        </a:rPr>
                        <a:t>2. Доклад по правоприменительной практике Северо-Восточного межрегионального Управления государственного автодорожного надзора</a:t>
                      </a:r>
                      <a:endParaRPr lang="ru-RU" sz="17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</a:rPr>
                        <a:t>2.1. Проведенные в отношении подконтрольных лиц проверки и иные мероприятия по контролю </a:t>
                      </a:r>
                      <a:endParaRPr lang="ru-RU" sz="17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</a:rPr>
                        <a:t>2.2. Типовые и массовые нарушения обязательных требований с возможными мероприятиями по их устранению </a:t>
                      </a:r>
                      <a:endParaRPr lang="ru-RU" sz="17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</a:rPr>
                        <a:t>2.3. Дополнительные рекомендации подконтрольным субъектам по соблюдению обязательных требований </a:t>
                      </a:r>
                      <a:endParaRPr lang="ru-RU" sz="17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</a:rPr>
                        <a:t>2.4. Наложенные по результатам контрольно-надзорных мероприятий меры административной и иной публично-правовой ответственности</a:t>
                      </a:r>
                      <a:endParaRPr lang="ru-RU" sz="17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</a:rPr>
                        <a:t>2.5. Проведенная работа по профилактике нарушения обязательных требований </a:t>
                      </a:r>
                      <a:endParaRPr lang="ru-RU" sz="17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</a:rPr>
                        <a:t>2.6. Результаты административного и судебного оспаривания решений, действий (бездействия) органа государственного контроля (надзора) и его должностных лиц </a:t>
                      </a:r>
                      <a:endParaRPr lang="ru-RU" sz="17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/>
                          <a:ea typeface="Calibri"/>
                        </a:rPr>
                        <a:t>3. Доклад с руководством по соблюдению обязательных требований</a:t>
                      </a:r>
                      <a:endParaRPr lang="ru-RU" sz="17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</a:rPr>
                        <a:t>3.1. Разъяснение новых требований нормативных правовых актов </a:t>
                      </a:r>
                      <a:endParaRPr lang="ru-RU" sz="17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</a:rPr>
                        <a:t>3.2. Разъяснение неоднозначных или неясных для подконтрольных лиц обязательных требований, в том числе в силу пробелов или коллизий в нормативных правовых актах </a:t>
                      </a:r>
                      <a:endParaRPr lang="ru-RU" sz="17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r>
                        <a:rPr lang="ru-RU" sz="1700" dirty="0" smtClean="0">
                          <a:effectLst/>
                          <a:latin typeface="Times New Roman"/>
                          <a:ea typeface="Calibri"/>
                        </a:rPr>
                        <a:t>3.3. Необходимые для реализации новых требований нормативных правовых актов организационные, технические и иные мероприятия 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181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3" y="836712"/>
            <a:ext cx="8406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меры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(надзорных) мероприятий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90498"/>
              </p:ext>
            </p:extLst>
          </p:nvPr>
        </p:nvGraphicFramePr>
        <p:xfrm>
          <a:off x="467544" y="1628803"/>
          <a:ext cx="8208911" cy="3951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4312"/>
                <a:gridCol w="1369246"/>
                <a:gridCol w="1228054"/>
                <a:gridCol w="1209993"/>
                <a:gridCol w="1167306"/>
              </a:tblGrid>
              <a:tr h="1654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месяцев 2022г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Северо-Восточного МУГАДН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</a:tr>
              <a:tr h="226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Вынесено постановлений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1329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2729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4939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8997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6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штрафов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19380,3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18358,9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29341,8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67081,0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6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взысканных штрафов (тыс. руб.)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11853,7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9456,47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26082,7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47392,87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6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Объявлено предостережений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979" marR="499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64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269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26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836712"/>
            <a:ext cx="8352928" cy="1015663"/>
          </a:xfrm>
          <a:prstGeom prst="rect">
            <a:avLst/>
          </a:prstGeom>
          <a:solidFill>
            <a:srgbClr val="30D4DC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</a:rPr>
              <a:t>Проведенная Северо-Восточным межрегиональным Управлением государственного автодорожного надзора работа по профилактике нарушения обязательных требований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789525"/>
              </p:ext>
            </p:extLst>
          </p:nvPr>
        </p:nvGraphicFramePr>
        <p:xfrm>
          <a:off x="395536" y="2204865"/>
          <a:ext cx="8352928" cy="415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2928"/>
              </a:tblGrid>
              <a:tr h="86409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 на официальном сайте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Ространснадзора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» размещена информация о порядке получения лицензии по перевозке пассажиров и иных лиц автобусами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20146">
                <a:tc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В первом полугодии 2022 года Управлением проведено:</a:t>
                      </a:r>
                    </a:p>
                    <a:p>
                      <a:pPr algn="just"/>
                      <a:r>
                        <a:rPr lang="ru-RU" sz="1800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   информирований – 6553</a:t>
                      </a:r>
                      <a:r>
                        <a:rPr lang="ru-RU" sz="1800" b="1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;</a:t>
                      </a:r>
                      <a:endParaRPr lang="ru-RU" sz="1800" b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  <a:p>
                      <a:pPr algn="just"/>
                      <a:r>
                        <a:rPr lang="ru-RU" sz="1800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800" b="1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объявлено предостережений - 269 ( АППГ- 545);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проведено консультирований – 779 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проведено профилактических визитов – 64</a:t>
                      </a:r>
                      <a:r>
                        <a:rPr lang="ru-RU" sz="1800" b="1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 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800" b="1" baseline="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составлено актов мониторинга безопасности – 564</a:t>
                      </a:r>
                      <a:endParaRPr lang="ru-RU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320146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- организация перевозки детей по заявкам не начинается без осмотра транспортных </a:t>
                      </a:r>
                      <a:r>
                        <a:rPr lang="ru-RU" sz="1600" b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средств </a:t>
                      </a:r>
                      <a:r>
                        <a:rPr lang="ru-RU" sz="1600" b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заказчиком</a:t>
                      </a:r>
                      <a:r>
                        <a:rPr lang="ru-RU" sz="1600" b="1" baseline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и оформления соответствующих договоров на перевозку. Отправка автобусов обеспечивается обязательным контролем со стороны инспекторов РОСТРАНСНАДЗОРРА и инспекторов УГИБДД. Информация о планировании детских перевозок, предоставляется в органы контроля (надзора) заблаговременно. К перевозке привлекаются надежные компании с большим стажем работы в отрасли. 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5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54"/>
            <a:ext cx="9443759" cy="708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25" y="1013195"/>
            <a:ext cx="8352928" cy="400110"/>
          </a:xfrm>
          <a:prstGeom prst="rect">
            <a:avLst/>
          </a:prstGeom>
          <a:solidFill>
            <a:srgbClr val="30D4DC"/>
          </a:solidFill>
          <a:ln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Разъяснение новых требований нормативных правовых актов.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52547"/>
              </p:ext>
            </p:extLst>
          </p:nvPr>
        </p:nvGraphicFramePr>
        <p:xfrm>
          <a:off x="359024" y="1556792"/>
          <a:ext cx="878497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486003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- 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Постановление Правительства РФ от 31.03.2022 № 539  «О приостановлении действия пункта 1 постановления Правительства Российской Федерации от 3 декабря 2020 г. № 1998                                       «О категориях оснащаемых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тахографами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транспортных средств, осуществляющих регулярные перевозки пассажиров, а также видах сообщения, в которых осуществляются такие перевозки транспортными средствами указанных категорий» в отношении транспортных средств катего­рий M2 и M3, осуществляющих регулярные перевозки пассажиров в городском сообщении, и о внесении изменения в пункт 4 указанного постановления»;</a:t>
                      </a:r>
                    </a:p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- Постановление Правительства РФ от 10.03.2022 №336 «Об особенно­стях организации и осуществления государственного контроля (надзора),  муниципального контроля»;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- Постановление Правительства РФ от 12.03.2022 №353 «Об особенно­стях разрешительной деятельности в Российской Федерации в 2022 году»;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- Федеральный закон от 26.03.2022 №70-ФЗ «О внесении изменений в Кодекс Российской Федерации об административных правонарушениях»;</a:t>
                      </a:r>
                    </a:p>
                    <a:p>
                      <a:pPr algn="just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Минтранса России от 20.09.2021 № 321 «Об утверждении Порядка обеспечения условий доступности для пассажиров из числа инвалидов объектов транспортной инфраструктуры и услуг автомобильного транспорта и городского наземного электрического транспорта, а также оказания им при этом необходимой помощи»;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Постановление Правительства РФ от 07.10.2020 № 1616 «О лицензировании деятельности по перевозкам пассажиров и иных лиц автобусами».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1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00516"/>
              </p:ext>
            </p:extLst>
          </p:nvPr>
        </p:nvGraphicFramePr>
        <p:xfrm>
          <a:off x="255181" y="980727"/>
          <a:ext cx="8729331" cy="5616624"/>
        </p:xfrm>
        <a:graphic>
          <a:graphicData uri="http://schemas.openxmlformats.org/drawingml/2006/table">
            <a:tbl>
              <a:tblPr/>
              <a:tblGrid>
                <a:gridCol w="8729331"/>
              </a:tblGrid>
              <a:tr h="5616624">
                <a:tc>
                  <a:txBody>
                    <a:bodyPr/>
                    <a:lstStyle/>
                    <a:p>
                      <a:pPr indent="540385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Целями обобщения и анализа правоприменительной практики являются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: 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 обеспечение единства практики применения органами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госавтодорнадзора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Федеральной службы по надзору в сфере транспорта федеральных законов и нормативных правовых актов Российской Федерации, иных нормативных документов, обязательность применения которых установлена законодательством Российской Федерации (далее – обязательные требования);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 обеспечение доступности сведений о правоприменительной практике органов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госавтодорнадзора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Федеральной службы по надзору в сфере транспорта путем их публикации для сведения подконтрольных субъектов;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 совершенствование нормативных правовых актов для устранения устаревших, дублирующих и избыточных обязательных требований и контрольно-надзорных функций;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 повышение результативности и эффективности контрольно-надзорной деятельности;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54038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- выработка путей по минимизации причинения вреда охраняемым законом ценностям при оптимальном использовании материальных, финансовых и кадровых ресурсов органов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госавтодорнадзора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Федеральной службы по надзору в сфере транспорта, позволяющих соблюдать периодичность плановых и внеплановых проверок объектов государственного надзора.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05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76084"/>
              </p:ext>
            </p:extLst>
          </p:nvPr>
        </p:nvGraphicFramePr>
        <p:xfrm>
          <a:off x="212651" y="980728"/>
          <a:ext cx="8729330" cy="5328592"/>
        </p:xfrm>
        <a:graphic>
          <a:graphicData uri="http://schemas.openxmlformats.org/drawingml/2006/table">
            <a:tbl>
              <a:tblPr/>
              <a:tblGrid>
                <a:gridCol w="8729330"/>
              </a:tblGrid>
              <a:tr h="5328592">
                <a:tc>
                  <a:txBody>
                    <a:bodyPr/>
                    <a:lstStyle/>
                    <a:p>
                      <a:pPr indent="540385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Задачами обобщения и анализа правоприменительной практики являются: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выявление проблемных вопросов применения органами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госавтодорнадзора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статей Кодекса Российской Федерации об административных правонарушениях, отнесенных к их полномочиям, к нарушителям обязательных требований;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выработка оптимальных решений проблем правоприменительной практики с привлечением заинтересованных лиц и их реализация;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выявление устаревших, дублирующих и избыточных обязательных требований и контрольных (надзорных)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функций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, подготовка и внесение предложений по их устранению;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подготовка предложений по совершенствованию законодательства;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выявление типичных нарушений обязательных требований и подготовка предложений по реализации профилактических мероприятий для их предупреждения;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выработка рекомендаций в отношении мер, которые должны применяться органами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госавтодорнадзора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Calibri"/>
                        </a:rPr>
                        <a:t> Федеральной службы по надзору в сфере транспорта в целях недопущения типичных нарушений обязательных требований. </a:t>
                      </a: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410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905462"/>
              </p:ext>
            </p:extLst>
          </p:nvPr>
        </p:nvGraphicFramePr>
        <p:xfrm>
          <a:off x="297712" y="1307805"/>
          <a:ext cx="8569841" cy="4734560"/>
        </p:xfrm>
        <a:graphic>
          <a:graphicData uri="http://schemas.openxmlformats.org/drawingml/2006/table">
            <a:tbl>
              <a:tblPr/>
              <a:tblGrid>
                <a:gridCol w="8569841"/>
              </a:tblGrid>
              <a:tr h="4713483">
                <a:tc>
                  <a:txBody>
                    <a:bodyPr/>
                    <a:lstStyle/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  <a:p>
                      <a:pPr indent="-457200" algn="ctr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В качестве источников формирования Доклада использованы</a:t>
                      </a:r>
                      <a:endParaRPr lang="ru-RU" sz="8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-	результаты проверок и иных мероприятий по контролю, в том числе осуществляемых без взаимодействия с юридическими лицами и индивидуальными предпринимателями;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-	результаты обжалований действий и решений должностных лиц Управления в административном или судебном порядке и иные материалы судебной практики;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-	результаты рассмотрения заявлений и обращений граждан;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-	результаты взаимодействия с территориальными органами Федеральной службы судебных приставов по принудительному взысканию административных штрафов и приостановлению деятельности;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pPr indent="457200" algn="just">
                        <a:lnSpc>
                          <a:spcPts val="1705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-	разъяснения, полученные органами 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госавтодорнадзора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Федеральной службы по надзору в сфере транспорта от органов прокуратуры, суда, иных государственных органов по вопросам, связанным с осуществлением надзорной деятельности.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Calibri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52174-F88D-4C10-924D-0C6B74F763A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889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47024" y="-3934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4" y="223837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Федеральная служба 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транспорта</a:t>
            </a:r>
            <a:endParaRPr lang="ru-RU" alt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3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698748"/>
              </p:ext>
            </p:extLst>
          </p:nvPr>
        </p:nvGraphicFramePr>
        <p:xfrm>
          <a:off x="214010" y="1340768"/>
          <a:ext cx="8568956" cy="5279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2902"/>
                <a:gridCol w="1391635"/>
                <a:gridCol w="1176392"/>
                <a:gridCol w="1271880"/>
                <a:gridCol w="1296147"/>
              </a:tblGrid>
              <a:tr h="72008">
                <a:tc rowSpan="2">
                  <a:txBody>
                    <a:bodyPr/>
                    <a:lstStyle/>
                    <a:p>
                      <a:pPr indent="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показателя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  <a:tc gridSpan="4"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Подразделения Северо-Восточного </a:t>
                      </a:r>
                      <a:r>
                        <a:rPr lang="ru-RU" sz="1200" dirty="0">
                          <a:effectLst/>
                        </a:rPr>
                        <a:t>МУГАДН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5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Новгородская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 область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</a:tr>
              <a:tr h="432048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Количество субъектов, деятельность которых подлежит государственному контролю (надзору),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460">
                <a:tc>
                  <a:txBody>
                    <a:bodyPr/>
                    <a:lstStyle/>
                    <a:p>
                      <a:pPr indent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 </a:t>
                      </a:r>
                      <a:r>
                        <a:rPr lang="ru-RU" sz="1200" dirty="0">
                          <a:effectLst/>
                        </a:rPr>
                        <a:t>мес. </a:t>
                      </a:r>
                      <a:r>
                        <a:rPr lang="ru-RU" sz="1200" dirty="0" smtClean="0">
                          <a:effectLst/>
                        </a:rPr>
                        <a:t>2022 </a:t>
                      </a:r>
                      <a:r>
                        <a:rPr lang="ru-RU" sz="1200" dirty="0">
                          <a:effectLst/>
                        </a:rPr>
                        <a:t>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1517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1863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4506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250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</a:t>
                      </a:r>
                      <a:r>
                        <a:rPr lang="ru-RU" sz="1200" dirty="0" err="1">
                          <a:effectLst/>
                        </a:rPr>
                        <a:t>т.ч</a:t>
                      </a:r>
                      <a:r>
                        <a:rPr lang="ru-RU" sz="1200" dirty="0">
                          <a:effectLst/>
                        </a:rPr>
                        <a:t>. имеющих лицензии,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68">
                <a:tc>
                  <a:txBody>
                    <a:bodyPr/>
                    <a:lstStyle/>
                    <a:p>
                      <a:pPr indent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 </a:t>
                      </a:r>
                      <a:r>
                        <a:rPr lang="ru-RU" sz="1200" dirty="0">
                          <a:effectLst/>
                        </a:rPr>
                        <a:t>мес. </a:t>
                      </a:r>
                      <a:r>
                        <a:rPr lang="ru-RU" sz="1200" dirty="0" smtClean="0">
                          <a:effectLst/>
                        </a:rPr>
                        <a:t>2022 </a:t>
                      </a:r>
                      <a:r>
                        <a:rPr lang="ru-RU" sz="1200" dirty="0">
                          <a:effectLst/>
                        </a:rPr>
                        <a:t>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1156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9716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</a:t>
                      </a:r>
                      <a:r>
                        <a:rPr lang="ru-RU" sz="1200" dirty="0" err="1">
                          <a:effectLst/>
                        </a:rPr>
                        <a:t>т.ч</a:t>
                      </a:r>
                      <a:r>
                        <a:rPr lang="ru-RU" sz="1200" dirty="0">
                          <a:effectLst/>
                        </a:rPr>
                        <a:t>. не лицензиаты,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</a:t>
                      </a:r>
                      <a:r>
                        <a:rPr lang="ru-RU" sz="1200" dirty="0" smtClean="0">
                          <a:effectLst/>
                        </a:rPr>
                        <a:t>6 </a:t>
                      </a:r>
                      <a:r>
                        <a:rPr lang="ru-RU" sz="1200" dirty="0">
                          <a:effectLst/>
                        </a:rPr>
                        <a:t>мес. </a:t>
                      </a:r>
                      <a:r>
                        <a:rPr lang="ru-RU" sz="1200" dirty="0" smtClean="0">
                          <a:effectLst/>
                        </a:rPr>
                        <a:t>2022года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1506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3350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9716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из них осуществляющие перевозки опасных грузов,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168">
                <a:tc>
                  <a:txBody>
                    <a:bodyPr/>
                    <a:lstStyle/>
                    <a:p>
                      <a:pPr indent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 </a:t>
                      </a:r>
                      <a:r>
                        <a:rPr lang="ru-RU" sz="1200" dirty="0">
                          <a:effectLst/>
                        </a:rPr>
                        <a:t>мес. </a:t>
                      </a:r>
                      <a:r>
                        <a:rPr lang="ru-RU" sz="1200" dirty="0" smtClean="0">
                          <a:effectLst/>
                        </a:rPr>
                        <a:t>2022 </a:t>
                      </a:r>
                      <a:r>
                        <a:rPr lang="ru-RU" sz="1200" dirty="0">
                          <a:effectLst/>
                        </a:rPr>
                        <a:t>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9716">
                <a:tc grid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в </a:t>
                      </a:r>
                      <a:r>
                        <a:rPr lang="ru-RU" sz="1200" dirty="0" err="1">
                          <a:effectLst/>
                        </a:rPr>
                        <a:t>т.ч</a:t>
                      </a:r>
                      <a:r>
                        <a:rPr lang="ru-RU" sz="1200" dirty="0">
                          <a:effectLst/>
                        </a:rPr>
                        <a:t>. имеющих удостоверения допуска к осуществлению международных автоперевозок,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660">
                <a:tc>
                  <a:txBody>
                    <a:bodyPr/>
                    <a:lstStyle/>
                    <a:p>
                      <a:pPr indent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 </a:t>
                      </a:r>
                      <a:r>
                        <a:rPr lang="ru-RU" sz="1200" dirty="0">
                          <a:effectLst/>
                        </a:rPr>
                        <a:t>мес. </a:t>
                      </a:r>
                      <a:r>
                        <a:rPr lang="ru-RU" sz="1200" dirty="0" smtClean="0">
                          <a:effectLst/>
                        </a:rPr>
                        <a:t>2022 </a:t>
                      </a:r>
                      <a:r>
                        <a:rPr lang="ru-RU" sz="1200" dirty="0">
                          <a:effectLst/>
                        </a:rPr>
                        <a:t>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778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15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т.ч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. подавших уведомление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831">
                <a:tc>
                  <a:txBody>
                    <a:bodyPr/>
                    <a:lstStyle/>
                    <a:p>
                      <a:pPr indent="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 </a:t>
                      </a:r>
                      <a:r>
                        <a:rPr lang="ru-RU" sz="1200" dirty="0">
                          <a:effectLst/>
                        </a:rPr>
                        <a:t>мес. 2021 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420" marR="40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452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436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62706" y="1434203"/>
            <a:ext cx="9018587" cy="5216525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ea typeface="Calibri" pitchFamily="34" charset="0"/>
              <a:cs typeface="Calibri" pitchFamily="34" charset="0"/>
            </a:endParaRPr>
          </a:p>
        </p:txBody>
      </p:sp>
      <p:sp>
        <p:nvSpPr>
          <p:cNvPr id="18441" name="Заголовок 1"/>
          <p:cNvSpPr txBox="1">
            <a:spLocks/>
          </p:cNvSpPr>
          <p:nvPr/>
        </p:nvSpPr>
        <p:spPr bwMode="auto">
          <a:xfrm>
            <a:off x="381001" y="892175"/>
            <a:ext cx="8623299" cy="9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Плановые и внеплановые проверки субъектов </a:t>
            </a:r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транспортного </a:t>
            </a:r>
            <a:r>
              <a:rPr lang="ru-RU" sz="2000" b="1" i="1" dirty="0" smtClean="0">
                <a:solidFill>
                  <a:srgbClr val="FF0000"/>
                </a:solidFill>
              </a:rPr>
              <a:t>комплекса 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2950" y="1844824"/>
            <a:ext cx="4032448" cy="588640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Контрольно-надзорные мероприятия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85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328" y="3043684"/>
            <a:ext cx="4177159" cy="55460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12 плановых проверок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2650" y="3032112"/>
            <a:ext cx="4181475" cy="5546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73 внеплановых проверок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5157192"/>
            <a:ext cx="3370945" cy="119598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Бюджетные организации (МАОУ, МКУ, МБУ), в том числе осуществляющие подвоз детей 1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3789040"/>
            <a:ext cx="3370945" cy="108697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Субъекты малого и среднего предпринимательства (ИП, ЮЛ)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5400000" flipV="1">
            <a:off x="2842547" y="4419532"/>
            <a:ext cx="2362560" cy="720080"/>
          </a:xfrm>
          <a:prstGeom prst="bentUp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3621771" y="4174383"/>
            <a:ext cx="556617" cy="316286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углом вверх 15"/>
          <p:cNvSpPr/>
          <p:nvPr/>
        </p:nvSpPr>
        <p:spPr>
          <a:xfrm rot="10800000">
            <a:off x="1832558" y="2433464"/>
            <a:ext cx="850392" cy="610220"/>
          </a:xfrm>
          <a:prstGeom prst="bentUp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rot="10800000" flipH="1">
            <a:off x="6708874" y="2433464"/>
            <a:ext cx="989508" cy="625904"/>
          </a:xfrm>
          <a:prstGeom prst="bentUp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5619" y="3789040"/>
            <a:ext cx="3448506" cy="10869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</a:rPr>
              <a:t>Субъекты малого и среднего предпринимательства </a:t>
            </a:r>
            <a:r>
              <a:rPr lang="ru-RU" b="1" dirty="0" smtClean="0">
                <a:solidFill>
                  <a:prstClr val="black"/>
                </a:solidFill>
              </a:rPr>
              <a:t>(ИП, ЮЛ)</a:t>
            </a:r>
            <a:endParaRPr lang="ru-RU" b="1" dirty="0">
              <a:solidFill>
                <a:prstClr val="black"/>
              </a:solidFill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46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5619" y="5157191"/>
            <a:ext cx="3448505" cy="11959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Бюджетные организации (МАОУ, МКУ, МБУ</a:t>
            </a:r>
            <a:r>
              <a:rPr lang="ru-RU" b="1" dirty="0" smtClean="0">
                <a:solidFill>
                  <a:prstClr val="black"/>
                </a:solidFill>
              </a:rPr>
              <a:t>), </a:t>
            </a:r>
            <a:r>
              <a:rPr lang="ru-RU" b="1" dirty="0">
                <a:solidFill>
                  <a:prstClr val="black"/>
                </a:solidFill>
              </a:rPr>
              <a:t>в том числе </a:t>
            </a:r>
            <a:r>
              <a:rPr lang="ru-RU" b="1" dirty="0" smtClean="0">
                <a:solidFill>
                  <a:prstClr val="black"/>
                </a:solidFill>
              </a:rPr>
              <a:t>осуществляющие </a:t>
            </a:r>
            <a:r>
              <a:rPr lang="ru-RU" b="1" dirty="0">
                <a:solidFill>
                  <a:prstClr val="black"/>
                </a:solidFill>
              </a:rPr>
              <a:t>подвоз детей </a:t>
            </a:r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12</a:t>
            </a:r>
            <a:endParaRPr lang="ru-RU" dirty="0"/>
          </a:p>
        </p:txBody>
      </p:sp>
      <p:sp>
        <p:nvSpPr>
          <p:cNvPr id="10" name="Стрелка углом вверх 9"/>
          <p:cNvSpPr/>
          <p:nvPr/>
        </p:nvSpPr>
        <p:spPr>
          <a:xfrm rot="5400000">
            <a:off x="3874726" y="4419598"/>
            <a:ext cx="2350988" cy="731520"/>
          </a:xfrm>
          <a:prstGeom prst="bent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860919" y="4174383"/>
            <a:ext cx="564699" cy="316286"/>
          </a:xfrm>
          <a:prstGeom prst="rightArrow">
            <a:avLst>
              <a:gd name="adj1" fmla="val 45895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5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54528" y="-171400"/>
            <a:ext cx="9291024" cy="6965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2974975" y="116632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30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64704"/>
            <a:ext cx="9324528" cy="590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1269300243"/>
              </p:ext>
            </p:extLst>
          </p:nvPr>
        </p:nvGraphicFramePr>
        <p:xfrm>
          <a:off x="-11125744" y="116632"/>
          <a:ext cx="11019216" cy="659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653601"/>
              </p:ext>
            </p:extLst>
          </p:nvPr>
        </p:nvGraphicFramePr>
        <p:xfrm>
          <a:off x="-186343" y="872716"/>
          <a:ext cx="9217024" cy="56862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84576"/>
                <a:gridCol w="216024"/>
                <a:gridCol w="3816424"/>
              </a:tblGrid>
              <a:tr h="56862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пресечение нелегальных перевозок пассажиров и иных лиц автобусами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979712" y="892175"/>
            <a:ext cx="5112567" cy="2083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Основные направления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контрольно-надзорной </a:t>
            </a:r>
            <a:r>
              <a:rPr lang="ru-RU" sz="2400" b="1" dirty="0"/>
              <a:t>и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профилактической </a:t>
            </a:r>
            <a:r>
              <a:rPr lang="ru-RU" sz="2400" b="1" dirty="0"/>
              <a:t>деятельности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Управления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140" y="3501008"/>
            <a:ext cx="4230844" cy="17736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профилактика и предупреждение аварийности при </a:t>
            </a:r>
            <a:r>
              <a:rPr lang="ru-RU" sz="2000" b="1" dirty="0" smtClean="0">
                <a:solidFill>
                  <a:schemeClr val="tx1"/>
                </a:solidFill>
              </a:rPr>
              <a:t>осуществлении </a:t>
            </a:r>
            <a:r>
              <a:rPr lang="ru-RU" sz="2000" b="1" dirty="0">
                <a:solidFill>
                  <a:schemeClr val="tx1"/>
                </a:solidFill>
              </a:rPr>
              <a:t>деятельности по перевозкам пассажиров и иных лиц автобусами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3501008"/>
            <a:ext cx="3605659" cy="17736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пресечение нелегальных перевозок пассажиров и иных лиц автобусами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54515" y="5497388"/>
            <a:ext cx="6100856" cy="1008112"/>
          </a:xfrm>
          <a:prstGeom prst="rect">
            <a:avLst/>
          </a:prstGeom>
          <a:solidFill>
            <a:srgbClr val="30D4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проведение профилактических мероприятий информационного и предупредительного характера</a:t>
            </a:r>
          </a:p>
        </p:txBody>
      </p:sp>
      <p:sp>
        <p:nvSpPr>
          <p:cNvPr id="14" name="Стрелка углом вверх 13"/>
          <p:cNvSpPr/>
          <p:nvPr/>
        </p:nvSpPr>
        <p:spPr>
          <a:xfrm rot="10800000">
            <a:off x="1129320" y="1920389"/>
            <a:ext cx="850392" cy="1580617"/>
          </a:xfrm>
          <a:prstGeom prst="bent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0800000">
            <a:off x="4572000" y="2975248"/>
            <a:ext cx="360040" cy="252214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8" y="1905834"/>
            <a:ext cx="86409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746CF-5051-4EC9-9667-7919D5966C3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92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7" y="1298377"/>
            <a:ext cx="7865913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рамках  постоянного рейда Управлением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4717" y="3573016"/>
            <a:ext cx="2105272" cy="18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Изъято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39 транспортных средств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86338" y="2426098"/>
            <a:ext cx="2520280" cy="8618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Выявлено  989 нарушений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7" y="2420888"/>
            <a:ext cx="2500958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Проверено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4317  ТС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3" y="3861048"/>
            <a:ext cx="2685727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4493518" y="1765158"/>
            <a:ext cx="163835" cy="1807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46" y="1737866"/>
            <a:ext cx="261690" cy="6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866" y="1731913"/>
            <a:ext cx="26193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38" y="3429000"/>
            <a:ext cx="252028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39CE0-D940-4B7D-AB6F-E2EBFAE57A9C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14118</TotalTime>
  <Words>1963</Words>
  <Application>Microsoft Office PowerPoint</Application>
  <PresentationFormat>Экран (4:3)</PresentationFormat>
  <Paragraphs>491</Paragraphs>
  <Slides>22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Calibri</vt:lpstr>
      <vt:lpstr>Times New Roman</vt:lpstr>
      <vt:lpstr>Constantia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Рейдовые осмотры транспортных средств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yuretc@mail.ru</dc:creator>
  <cp:lastModifiedBy>Тяжева</cp:lastModifiedBy>
  <cp:revision>634</cp:revision>
  <cp:lastPrinted>2021-11-16T07:29:40Z</cp:lastPrinted>
  <dcterms:created xsi:type="dcterms:W3CDTF">2017-04-05T05:36:28Z</dcterms:created>
  <dcterms:modified xsi:type="dcterms:W3CDTF">2022-08-24T13:05:04Z</dcterms:modified>
</cp:coreProperties>
</file>